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6" r:id="rId7"/>
    <p:sldId id="268" r:id="rId8"/>
    <p:sldId id="267" r:id="rId9"/>
    <p:sldId id="262" r:id="rId10"/>
    <p:sldId id="263" r:id="rId11"/>
    <p:sldId id="278" r:id="rId12"/>
    <p:sldId id="279" r:id="rId13"/>
    <p:sldId id="281" r:id="rId14"/>
    <p:sldId id="280" r:id="rId15"/>
    <p:sldId id="283" r:id="rId16"/>
    <p:sldId id="282" r:id="rId17"/>
    <p:sldId id="264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1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995C6-A255-4005-B179-B354B2AAC51F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BE107-CFB9-4922-B02E-C54E87A2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77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BE107-CFB9-4922-B02E-C54E87A242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7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9.svg"/><Relationship Id="rId7" Type="http://schemas.openxmlformats.org/officeDocument/2006/relationships/image" Target="../media/image5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19.svg"/><Relationship Id="rId7" Type="http://schemas.openxmlformats.org/officeDocument/2006/relationships/image" Target="../media/image2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9.svg"/><Relationship Id="rId7" Type="http://schemas.openxmlformats.org/officeDocument/2006/relationships/image" Target="../media/image1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55.jpg"/><Relationship Id="rId5" Type="http://schemas.openxmlformats.org/officeDocument/2006/relationships/image" Target="../media/image29.svg"/><Relationship Id="rId10" Type="http://schemas.openxmlformats.org/officeDocument/2006/relationships/image" Target="../media/image54.jpg"/><Relationship Id="rId4" Type="http://schemas.openxmlformats.org/officeDocument/2006/relationships/image" Target="../media/image28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58.jpg"/><Relationship Id="rId3" Type="http://schemas.openxmlformats.org/officeDocument/2006/relationships/image" Target="../media/image48.png"/><Relationship Id="rId7" Type="http://schemas.openxmlformats.org/officeDocument/2006/relationships/image" Target="../media/image18.png"/><Relationship Id="rId12" Type="http://schemas.openxmlformats.org/officeDocument/2006/relationships/image" Target="../media/image5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56.jpg"/><Relationship Id="rId5" Type="http://schemas.openxmlformats.org/officeDocument/2006/relationships/image" Target="../media/image28.png"/><Relationship Id="rId10" Type="http://schemas.openxmlformats.org/officeDocument/2006/relationships/image" Target="../media/image11.svg"/><Relationship Id="rId4" Type="http://schemas.openxmlformats.org/officeDocument/2006/relationships/image" Target="../media/image49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39.svg"/><Relationship Id="rId7" Type="http://schemas.openxmlformats.org/officeDocument/2006/relationships/image" Target="../media/image47.svg"/><Relationship Id="rId12" Type="http://schemas.openxmlformats.org/officeDocument/2006/relationships/image" Target="../media/image45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4.png"/><Relationship Id="rId5" Type="http://schemas.openxmlformats.org/officeDocument/2006/relationships/image" Target="../media/image41.svg"/><Relationship Id="rId10" Type="http://schemas.openxmlformats.org/officeDocument/2006/relationships/image" Target="../media/image61.jpeg"/><Relationship Id="rId4" Type="http://schemas.openxmlformats.org/officeDocument/2006/relationships/image" Target="../media/image40.png"/><Relationship Id="rId9" Type="http://schemas.openxmlformats.org/officeDocument/2006/relationships/image" Target="../media/image6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9.svg"/><Relationship Id="rId7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9.svg"/><Relationship Id="rId10" Type="http://schemas.openxmlformats.org/officeDocument/2006/relationships/image" Target="../media/image64.jpg"/><Relationship Id="rId4" Type="http://schemas.openxmlformats.org/officeDocument/2006/relationships/image" Target="../media/image18.png"/><Relationship Id="rId9" Type="http://schemas.openxmlformats.org/officeDocument/2006/relationships/image" Target="../media/image6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39.svg"/><Relationship Id="rId7" Type="http://schemas.openxmlformats.org/officeDocument/2006/relationships/image" Target="../media/image45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6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8.svg"/><Relationship Id="rId7" Type="http://schemas.openxmlformats.org/officeDocument/2006/relationships/image" Target="../media/image8.png"/><Relationship Id="rId12" Type="http://schemas.openxmlformats.org/officeDocument/2006/relationships/image" Target="../media/image71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70.png"/><Relationship Id="rId5" Type="http://schemas.openxmlformats.org/officeDocument/2006/relationships/image" Target="../media/image40.png"/><Relationship Id="rId10" Type="http://schemas.openxmlformats.org/officeDocument/2006/relationships/image" Target="../media/image4.svg"/><Relationship Id="rId4" Type="http://schemas.openxmlformats.org/officeDocument/2006/relationships/image" Target="../media/image69.jpe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svg"/><Relationship Id="rId7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3.jpe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7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5.jpe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7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svg"/><Relationship Id="rId7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7.jpeg"/><Relationship Id="rId5" Type="http://schemas.openxmlformats.org/officeDocument/2006/relationships/image" Target="../media/image25.svg"/><Relationship Id="rId10" Type="http://schemas.openxmlformats.org/officeDocument/2006/relationships/image" Target="../media/image36.jpe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15000" y="273436"/>
            <a:ext cx="5948312" cy="1661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5"/>
              </a:lnSpc>
            </a:pPr>
            <a:r>
              <a:rPr lang="en-US" sz="11000" dirty="0" err="1">
                <a:solidFill>
                  <a:srgbClr val="32768A"/>
                </a:solidFill>
                <a:latin typeface="Pecita Bold"/>
              </a:rPr>
              <a:t>Nhóm</a:t>
            </a:r>
            <a:r>
              <a:rPr lang="en-US" sz="11000" dirty="0">
                <a:solidFill>
                  <a:srgbClr val="32768A"/>
                </a:solidFill>
                <a:latin typeface="Pecita Bold"/>
              </a:rPr>
              <a:t> 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405207" y="-857634"/>
            <a:ext cx="3155129" cy="35199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5514872" y="-857634"/>
            <a:ext cx="3155129" cy="35199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36" r="7311"/>
          <a:stretch>
            <a:fillRect/>
          </a:stretch>
        </p:blipFill>
        <p:spPr>
          <a:xfrm rot="74020">
            <a:off x="5259379" y="1964126"/>
            <a:ext cx="7159344" cy="2237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553594" y="8820958"/>
            <a:ext cx="2667154" cy="24246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-935819" y="8820958"/>
            <a:ext cx="2667154" cy="2424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E2E70-CA73-46DC-4D01-593C5F96EF38}"/>
              </a:ext>
            </a:extLst>
          </p:cNvPr>
          <p:cNvSpPr txBox="1"/>
          <p:nvPr/>
        </p:nvSpPr>
        <p:spPr>
          <a:xfrm>
            <a:off x="2362200" y="7098208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Nguyễn</a:t>
            </a:r>
            <a:r>
              <a:rPr lang="en-US" sz="3600" dirty="0"/>
              <a:t> </a:t>
            </a:r>
            <a:r>
              <a:rPr lang="en-US" sz="3600" dirty="0" err="1"/>
              <a:t>Tất</a:t>
            </a:r>
            <a:r>
              <a:rPr lang="en-US" sz="3600" dirty="0"/>
              <a:t> </a:t>
            </a:r>
            <a:r>
              <a:rPr lang="en-US" sz="3600" dirty="0" err="1"/>
              <a:t>Hùng</a:t>
            </a:r>
            <a:endParaRPr lang="en-US" sz="3600" dirty="0"/>
          </a:p>
          <a:p>
            <a:r>
              <a:rPr lang="en-US" sz="3600" dirty="0" err="1"/>
              <a:t>Nguyễn</a:t>
            </a:r>
            <a:r>
              <a:rPr lang="en-US" sz="3600" dirty="0"/>
              <a:t> Văn </a:t>
            </a:r>
            <a:r>
              <a:rPr lang="en-US" sz="3600" dirty="0" err="1"/>
              <a:t>Khá</a:t>
            </a:r>
            <a:endParaRPr lang="en-US" sz="3600" dirty="0"/>
          </a:p>
          <a:p>
            <a:r>
              <a:rPr lang="en-US" sz="3600" dirty="0" err="1"/>
              <a:t>Nguyễn</a:t>
            </a:r>
            <a:r>
              <a:rPr lang="en-US" sz="3600" dirty="0"/>
              <a:t> Trung </a:t>
            </a:r>
            <a:r>
              <a:rPr lang="en-US" sz="3600" dirty="0" err="1"/>
              <a:t>Kiên</a:t>
            </a:r>
            <a:endParaRPr lang="en-US" sz="3600" dirty="0"/>
          </a:p>
          <a:p>
            <a:r>
              <a:rPr lang="en-US" sz="3600" dirty="0" err="1"/>
              <a:t>Nguyễn</a:t>
            </a:r>
            <a:r>
              <a:rPr lang="en-US" sz="3600" dirty="0"/>
              <a:t> </a:t>
            </a:r>
            <a:r>
              <a:rPr lang="en-US" sz="3600" dirty="0" err="1"/>
              <a:t>Nho</a:t>
            </a:r>
            <a:r>
              <a:rPr lang="en-US" sz="3600" dirty="0"/>
              <a:t> </a:t>
            </a:r>
            <a:r>
              <a:rPr lang="en-US" sz="3600" dirty="0" err="1"/>
              <a:t>Hùng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B9666-78C8-29CD-D0EB-B92AE2D6CECE}"/>
              </a:ext>
            </a:extLst>
          </p:cNvPr>
          <p:cNvSpPr txBox="1"/>
          <p:nvPr/>
        </p:nvSpPr>
        <p:spPr>
          <a:xfrm>
            <a:off x="2866607" y="2523877"/>
            <a:ext cx="12465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 err="1">
                <a:effectLst/>
              </a:rPr>
              <a:t>Những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u="none" strike="noStrike" dirty="0" err="1">
                <a:effectLst/>
              </a:rPr>
              <a:t>quan</a:t>
            </a:r>
            <a:r>
              <a:rPr lang="en-US" sz="4800" dirty="0"/>
              <a:t> </a:t>
            </a:r>
            <a:r>
              <a:rPr lang="en-US" sz="4800" b="0" i="0" u="none" strike="noStrike" dirty="0" err="1">
                <a:effectLst/>
              </a:rPr>
              <a:t>điểm</a:t>
            </a:r>
            <a:r>
              <a:rPr lang="en-US" sz="4800" dirty="0"/>
              <a:t> </a:t>
            </a:r>
            <a:r>
              <a:rPr lang="en-US" sz="4800" b="0" i="0" u="none" strike="noStrike" dirty="0" err="1">
                <a:effectLst/>
              </a:rPr>
              <a:t>ch</a:t>
            </a:r>
            <a:r>
              <a:rPr lang="en-US" sz="4800" b="0" i="0" dirty="0" err="1">
                <a:effectLst/>
              </a:rPr>
              <a:t>ỉ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đạo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xây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dựng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và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phát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triển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nền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văn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hóa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Việt</a:t>
            </a:r>
            <a:r>
              <a:rPr lang="en-US" sz="4800" b="0" i="0" dirty="0">
                <a:effectLst/>
              </a:rPr>
              <a:t> Nam </a:t>
            </a:r>
            <a:r>
              <a:rPr lang="en-US" sz="4800" b="0" i="0" dirty="0" err="1">
                <a:effectLst/>
              </a:rPr>
              <a:t>trong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thời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kỳ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đổi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mới</a:t>
            </a:r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65D34-B8F8-89AE-144B-1C89FA3709CC}"/>
              </a:ext>
            </a:extLst>
          </p:cNvPr>
          <p:cNvSpPr txBox="1"/>
          <p:nvPr/>
        </p:nvSpPr>
        <p:spPr>
          <a:xfrm>
            <a:off x="1933848" y="4187392"/>
            <a:ext cx="143313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effectLst/>
              </a:rPr>
              <a:t>Văn </a:t>
            </a:r>
            <a:r>
              <a:rPr lang="en-US" sz="4400" b="0" i="0" dirty="0" err="1">
                <a:effectLst/>
              </a:rPr>
              <a:t>hóa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là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nền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tảng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tinh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thần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của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xã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hội</a:t>
            </a:r>
            <a:r>
              <a:rPr lang="en-US" sz="4400" b="0" i="0" dirty="0">
                <a:effectLst/>
              </a:rPr>
              <a:t>, </a:t>
            </a:r>
            <a:r>
              <a:rPr lang="en-US" sz="4400" b="0" i="0" dirty="0" err="1">
                <a:effectLst/>
              </a:rPr>
              <a:t>vừa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là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mục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tiêu</a:t>
            </a:r>
            <a:r>
              <a:rPr lang="en-US" sz="4400" b="0" i="0" dirty="0">
                <a:effectLst/>
              </a:rPr>
              <a:t>, </a:t>
            </a:r>
            <a:r>
              <a:rPr lang="en-US" sz="4400" b="0" i="0" dirty="0" err="1">
                <a:effectLst/>
              </a:rPr>
              <a:t>vừa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là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động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lực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thúc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đẩy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sự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phát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triển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kinh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tế</a:t>
            </a:r>
            <a:r>
              <a:rPr lang="en-US" sz="4400" b="0" i="0" dirty="0">
                <a:effectLst/>
              </a:rPr>
              <a:t> - </a:t>
            </a:r>
            <a:r>
              <a:rPr lang="en-US" sz="4400" b="0" i="0" dirty="0" err="1">
                <a:effectLst/>
              </a:rPr>
              <a:t>xã</a:t>
            </a:r>
            <a:r>
              <a:rPr lang="en-US" sz="4400" b="0" i="0" dirty="0">
                <a:effectLst/>
              </a:rPr>
              <a:t> </a:t>
            </a:r>
            <a:r>
              <a:rPr lang="en-US" sz="4400" b="0" i="0" dirty="0" err="1">
                <a:effectLst/>
              </a:rPr>
              <a:t>hội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82553-15DA-D650-A9D0-54F79CED3391}"/>
              </a:ext>
            </a:extLst>
          </p:cNvPr>
          <p:cNvSpPr txBox="1"/>
          <p:nvPr/>
        </p:nvSpPr>
        <p:spPr>
          <a:xfrm>
            <a:off x="11905548" y="7098208"/>
            <a:ext cx="43596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Nguyễn</a:t>
            </a:r>
            <a:r>
              <a:rPr lang="en-US" sz="3600" dirty="0"/>
              <a:t> </a:t>
            </a:r>
            <a:r>
              <a:rPr lang="en-US" sz="3600" dirty="0" err="1"/>
              <a:t>Tùng</a:t>
            </a:r>
            <a:r>
              <a:rPr lang="en-US" sz="3600" dirty="0"/>
              <a:t> Lâm</a:t>
            </a:r>
          </a:p>
          <a:p>
            <a:r>
              <a:rPr lang="en-US" sz="3600" dirty="0" err="1"/>
              <a:t>Dương</a:t>
            </a:r>
            <a:r>
              <a:rPr lang="en-US" sz="3600" dirty="0"/>
              <a:t> </a:t>
            </a:r>
            <a:r>
              <a:rPr lang="en-US" sz="3600" dirty="0" err="1"/>
              <a:t>Ngọc</a:t>
            </a:r>
            <a:r>
              <a:rPr lang="en-US" sz="3600" dirty="0"/>
              <a:t> Huy</a:t>
            </a:r>
          </a:p>
          <a:p>
            <a:r>
              <a:rPr lang="en-US" sz="3600" dirty="0" err="1"/>
              <a:t>Nguyễn</a:t>
            </a:r>
            <a:r>
              <a:rPr lang="en-US" sz="3600" dirty="0"/>
              <a:t> </a:t>
            </a:r>
            <a:r>
              <a:rPr lang="en-US" sz="3600" dirty="0" err="1"/>
              <a:t>Tùng</a:t>
            </a:r>
            <a:r>
              <a:rPr lang="en-US" sz="3600" dirty="0"/>
              <a:t> Lâm</a:t>
            </a:r>
          </a:p>
          <a:p>
            <a:r>
              <a:rPr lang="en-US" sz="3600" dirty="0"/>
              <a:t>Hà </a:t>
            </a:r>
            <a:r>
              <a:rPr lang="en-US" sz="3600" dirty="0" err="1"/>
              <a:t>Mạnh</a:t>
            </a:r>
            <a:r>
              <a:rPr lang="en-US" sz="3600" dirty="0"/>
              <a:t> Huy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80727">
            <a:off x="-1907913" y="-849423"/>
            <a:ext cx="6275962" cy="31151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084874">
            <a:off x="7415111" y="7285302"/>
            <a:ext cx="6172609" cy="3164865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31A174D-712C-6294-BA12-B9BA21921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878" y="2601366"/>
            <a:ext cx="8153400" cy="5435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Ảnh minh họa: tuyengiao.vn  ">
            <a:extLst>
              <a:ext uri="{FF2B5EF4-FFF2-40B4-BE49-F238E27FC236}">
                <a16:creationId xmlns:a16="http://schemas.microsoft.com/office/drawing/2014/main" id="{37699F0F-405B-B387-85A5-075D3F22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24" y="4076700"/>
            <a:ext cx="8919876" cy="595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3D64826-057D-94EB-B40B-71DAD3AF2953}"/>
              </a:ext>
            </a:extLst>
          </p:cNvPr>
          <p:cNvSpPr txBox="1"/>
          <p:nvPr/>
        </p:nvSpPr>
        <p:spPr>
          <a:xfrm>
            <a:off x="731335" y="708156"/>
            <a:ext cx="9770080" cy="138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607"/>
              </a:lnSpc>
            </a:pPr>
            <a:r>
              <a:rPr lang="en-US" sz="8000" dirty="0" err="1">
                <a:solidFill>
                  <a:srgbClr val="32768A"/>
                </a:solidFill>
                <a:latin typeface="+mj-lt"/>
              </a:rPr>
              <a:t>Thúc</a:t>
            </a:r>
            <a:r>
              <a:rPr lang="en-US" sz="8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8000" dirty="0" err="1">
                <a:solidFill>
                  <a:srgbClr val="32768A"/>
                </a:solidFill>
                <a:latin typeface="+mj-lt"/>
              </a:rPr>
              <a:t>đẩy</a:t>
            </a:r>
            <a:r>
              <a:rPr lang="en-US" sz="8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8000" dirty="0" err="1">
                <a:solidFill>
                  <a:srgbClr val="32768A"/>
                </a:solidFill>
                <a:latin typeface="+mj-lt"/>
              </a:rPr>
              <a:t>sự</a:t>
            </a:r>
            <a:r>
              <a:rPr lang="en-US" sz="8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8000" dirty="0" err="1">
                <a:solidFill>
                  <a:srgbClr val="32768A"/>
                </a:solidFill>
                <a:latin typeface="+mj-lt"/>
              </a:rPr>
              <a:t>phát</a:t>
            </a:r>
            <a:r>
              <a:rPr lang="en-US" sz="8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8000" dirty="0" err="1">
                <a:solidFill>
                  <a:srgbClr val="32768A"/>
                </a:solidFill>
                <a:latin typeface="+mj-lt"/>
              </a:rPr>
              <a:t>triển</a:t>
            </a:r>
            <a:endParaRPr lang="en-US" sz="8000" dirty="0">
              <a:solidFill>
                <a:srgbClr val="32768A"/>
              </a:solidFill>
              <a:latin typeface="+mj-lt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E8C5C48-6367-FA0F-A371-22D26EF918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00000" flipH="1">
            <a:off x="11956330" y="-1104900"/>
            <a:ext cx="4462496" cy="4056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2">
            <a:extLst>
              <a:ext uri="{FF2B5EF4-FFF2-40B4-BE49-F238E27FC236}">
                <a16:creationId xmlns:a16="http://schemas.microsoft.com/office/drawing/2014/main" id="{D83B0EAF-0D4C-84BE-DBC6-EC062604D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712102">
            <a:off x="3743044" y="5560668"/>
            <a:ext cx="2426593" cy="83938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080727">
            <a:off x="-1907913" y="-849423"/>
            <a:ext cx="6275962" cy="31151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8064493">
            <a:off x="9157520" y="7028871"/>
            <a:ext cx="6172609" cy="3164865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CF5A1D6-F656-B6EB-FC33-6D7CC255C79E}"/>
              </a:ext>
            </a:extLst>
          </p:cNvPr>
          <p:cNvSpPr txBox="1"/>
          <p:nvPr/>
        </p:nvSpPr>
        <p:spPr>
          <a:xfrm>
            <a:off x="767054" y="647196"/>
            <a:ext cx="9019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32768A"/>
                </a:solidFill>
                <a:latin typeface="+mj-lt"/>
              </a:rPr>
              <a:t>Mục</a:t>
            </a:r>
            <a:r>
              <a:rPr lang="en-US" sz="66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600" dirty="0" err="1">
                <a:solidFill>
                  <a:srgbClr val="32768A"/>
                </a:solidFill>
                <a:latin typeface="+mj-lt"/>
              </a:rPr>
              <a:t>tiêu</a:t>
            </a:r>
            <a:r>
              <a:rPr lang="en-US" sz="66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600" dirty="0" err="1">
                <a:solidFill>
                  <a:srgbClr val="32768A"/>
                </a:solidFill>
                <a:latin typeface="+mj-lt"/>
              </a:rPr>
              <a:t>của</a:t>
            </a:r>
            <a:r>
              <a:rPr lang="en-US" sz="66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600" dirty="0" err="1">
                <a:solidFill>
                  <a:srgbClr val="32768A"/>
                </a:solidFill>
                <a:latin typeface="+mj-lt"/>
              </a:rPr>
              <a:t>phát</a:t>
            </a:r>
            <a:r>
              <a:rPr lang="en-US" sz="66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600" dirty="0" err="1">
                <a:solidFill>
                  <a:srgbClr val="32768A"/>
                </a:solidFill>
                <a:latin typeface="+mj-lt"/>
              </a:rPr>
              <a:t>triển</a:t>
            </a:r>
            <a:endParaRPr lang="en-US" sz="6600" dirty="0">
              <a:solidFill>
                <a:srgbClr val="32768A"/>
              </a:solidFill>
              <a:latin typeface="+mj-lt"/>
            </a:endParaRPr>
          </a:p>
        </p:txBody>
      </p:sp>
      <p:pic>
        <p:nvPicPr>
          <p:cNvPr id="3" name="Hình ảnh 2" descr="Ảnh có chứa văn bản&#10;&#10;Mô tả được tạo tự động">
            <a:extLst>
              <a:ext uri="{FF2B5EF4-FFF2-40B4-BE49-F238E27FC236}">
                <a16:creationId xmlns:a16="http://schemas.microsoft.com/office/drawing/2014/main" id="{5B8C5D42-797D-AB4B-B2CD-D986AA039C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3751">
            <a:off x="11241973" y="738828"/>
            <a:ext cx="6702220" cy="73785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Hình ảnh 3" descr="Ảnh có chứa bầu trời, ngoài trời, màu đỏ">
            <a:extLst>
              <a:ext uri="{FF2B5EF4-FFF2-40B4-BE49-F238E27FC236}">
                <a16:creationId xmlns:a16="http://schemas.microsoft.com/office/drawing/2014/main" id="{A2620C6A-9336-F114-8FE4-1E3BB3320C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618490"/>
            <a:ext cx="9019592" cy="6934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80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80727">
            <a:off x="-3137981" y="6559715"/>
            <a:ext cx="6275962" cy="31151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849292">
            <a:off x="11639621" y="6495113"/>
            <a:ext cx="6172609" cy="3164865"/>
          </a:xfrm>
          <a:prstGeom prst="rect">
            <a:avLst/>
          </a:prstGeom>
        </p:spPr>
      </p:pic>
      <p:pic>
        <p:nvPicPr>
          <p:cNvPr id="7" name="Picture 32">
            <a:extLst>
              <a:ext uri="{FF2B5EF4-FFF2-40B4-BE49-F238E27FC236}">
                <a16:creationId xmlns:a16="http://schemas.microsoft.com/office/drawing/2014/main" id="{D83B0EAF-0D4C-84BE-DBC6-EC062604D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502165">
            <a:off x="12515162" y="4431073"/>
            <a:ext cx="1938465" cy="6705383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154FBB3B-1ED7-7814-4172-C13F3917E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668168">
            <a:off x="2231892" y="-1866514"/>
            <a:ext cx="4269696" cy="7087561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03DFF84-07DD-F691-2DAD-DF9776FCC720}"/>
              </a:ext>
            </a:extLst>
          </p:cNvPr>
          <p:cNvSpPr txBox="1"/>
          <p:nvPr/>
        </p:nvSpPr>
        <p:spPr>
          <a:xfrm>
            <a:off x="1105459" y="340105"/>
            <a:ext cx="6522561" cy="267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607"/>
              </a:lnSpc>
            </a:pPr>
            <a:r>
              <a:rPr lang="en-US" sz="6000" dirty="0" err="1">
                <a:solidFill>
                  <a:srgbClr val="32768A"/>
                </a:solidFill>
                <a:latin typeface="+mj-lt"/>
              </a:rPr>
              <a:t>Bồi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dưỡng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phát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huy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nhân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tố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con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người</a:t>
            </a:r>
            <a:endParaRPr lang="en-US" sz="6000" dirty="0">
              <a:solidFill>
                <a:srgbClr val="32768A"/>
              </a:solidFill>
              <a:latin typeface="+mj-lt"/>
            </a:endParaRPr>
          </a:p>
        </p:txBody>
      </p:sp>
      <p:pic>
        <p:nvPicPr>
          <p:cNvPr id="12" name="Hình ảnh 11" descr="Ảnh có chứa người, ngoài trời, nhóm, đứng&#10;&#10;Mô tả được tạo tự động">
            <a:extLst>
              <a:ext uri="{FF2B5EF4-FFF2-40B4-BE49-F238E27FC236}">
                <a16:creationId xmlns:a16="http://schemas.microsoft.com/office/drawing/2014/main" id="{F707C4F8-49F2-81B5-698F-4454EA7DD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3429000"/>
            <a:ext cx="8382001" cy="60007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Hình ảnh 12" descr="Ảnh có chứa người, nhóm, đứng, con người&#10;&#10;Mô tả được tạo tự động">
            <a:extLst>
              <a:ext uri="{FF2B5EF4-FFF2-40B4-BE49-F238E27FC236}">
                <a16:creationId xmlns:a16="http://schemas.microsoft.com/office/drawing/2014/main" id="{DE9D2CBE-BE1C-1765-91F8-7EFFEAF144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657" y="505686"/>
            <a:ext cx="9229191" cy="65428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88494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080727">
            <a:off x="-3137981" y="6559715"/>
            <a:ext cx="6275962" cy="31151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3849292">
            <a:off x="13399290" y="3865868"/>
            <a:ext cx="6172609" cy="3164865"/>
          </a:xfrm>
          <a:prstGeom prst="rect">
            <a:avLst/>
          </a:prstGeom>
        </p:spPr>
      </p:pic>
      <p:pic>
        <p:nvPicPr>
          <p:cNvPr id="7" name="Picture 32">
            <a:extLst>
              <a:ext uri="{FF2B5EF4-FFF2-40B4-BE49-F238E27FC236}">
                <a16:creationId xmlns:a16="http://schemas.microsoft.com/office/drawing/2014/main" id="{D83B0EAF-0D4C-84BE-DBC6-EC062604D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4502165">
            <a:off x="12303564" y="5497874"/>
            <a:ext cx="1938465" cy="6705383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154FBB3B-1ED7-7814-4172-C13F3917EE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4668168">
            <a:off x="2181155" y="-2175646"/>
            <a:ext cx="4320450" cy="8031661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03DFF84-07DD-F691-2DAD-DF9776FCC720}"/>
              </a:ext>
            </a:extLst>
          </p:cNvPr>
          <p:cNvSpPr txBox="1"/>
          <p:nvPr/>
        </p:nvSpPr>
        <p:spPr>
          <a:xfrm>
            <a:off x="693146" y="431323"/>
            <a:ext cx="7391400" cy="373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607"/>
              </a:lnSpc>
            </a:pPr>
            <a:r>
              <a:rPr lang="en-US" sz="6000" dirty="0" err="1">
                <a:solidFill>
                  <a:srgbClr val="32768A"/>
                </a:solidFill>
                <a:latin typeface="+mj-lt"/>
              </a:rPr>
              <a:t>Một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số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giải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pháp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để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phát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triển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văn</a:t>
            </a:r>
            <a:r>
              <a:rPr lang="en-US" sz="6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32768A"/>
                </a:solidFill>
                <a:latin typeface="+mj-lt"/>
              </a:rPr>
              <a:t>hóa</a:t>
            </a:r>
            <a:endParaRPr lang="en-US" sz="6000" dirty="0"/>
          </a:p>
          <a:p>
            <a:pPr algn="ctr"/>
            <a:endParaRPr lang="en-US" sz="6000" dirty="0"/>
          </a:p>
        </p:txBody>
      </p:sp>
      <p:pic>
        <p:nvPicPr>
          <p:cNvPr id="2" name="Hình ảnh 1" descr="Ảnh có chứa văn bản&#10;&#10;Mô tả được tạo tự động">
            <a:extLst>
              <a:ext uri="{FF2B5EF4-FFF2-40B4-BE49-F238E27FC236}">
                <a16:creationId xmlns:a16="http://schemas.microsoft.com/office/drawing/2014/main" id="{1D585126-0330-BDFF-71CA-A55756CAA6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42" y="3406140"/>
            <a:ext cx="5705475" cy="6858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Hình ảnh 2" descr="Ảnh có chứa văn bản&#10;&#10;Mô tả được tạo tự động">
            <a:extLst>
              <a:ext uri="{FF2B5EF4-FFF2-40B4-BE49-F238E27FC236}">
                <a16:creationId xmlns:a16="http://schemas.microsoft.com/office/drawing/2014/main" id="{53227D54-5039-06D8-756D-0BEB1C43D9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94" y="115305"/>
            <a:ext cx="9144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Hình ảnh 3" descr="Ảnh có chứa động cơ&#10;&#10;Mô tả được tạo tự động">
            <a:extLst>
              <a:ext uri="{FF2B5EF4-FFF2-40B4-BE49-F238E27FC236}">
                <a16:creationId xmlns:a16="http://schemas.microsoft.com/office/drawing/2014/main" id="{A6402B9A-A111-E340-1B9B-F2E22E6128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540" y="5448300"/>
            <a:ext cx="9133054" cy="4457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1205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4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33627">
            <a:off x="15871964" y="8662921"/>
            <a:ext cx="3275927" cy="126272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660956">
            <a:off x="-2454698" y="7057377"/>
            <a:ext cx="4394521" cy="20294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710166" y="8267700"/>
            <a:ext cx="3567960" cy="3243600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F0C6B80D-CA93-3D44-B59A-3D5870E35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9" y="1181100"/>
            <a:ext cx="8700276" cy="57428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Hình ảnh 2" descr="Ảnh có chứa người, thể thao, đám đông&#10;&#10;Mô tả được tạo tự động">
            <a:extLst>
              <a:ext uri="{FF2B5EF4-FFF2-40B4-BE49-F238E27FC236}">
                <a16:creationId xmlns:a16="http://schemas.microsoft.com/office/drawing/2014/main" id="{1974B8A0-A42A-0133-2A85-2D179AC935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22" y="150661"/>
            <a:ext cx="8088453" cy="47766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Hình ảnh 3" descr="Ảnh có chứa người, rộng lớn, đám đông, vận động viên&#10;&#10;Mô tả được tạo tự động">
            <a:extLst>
              <a:ext uri="{FF2B5EF4-FFF2-40B4-BE49-F238E27FC236}">
                <a16:creationId xmlns:a16="http://schemas.microsoft.com/office/drawing/2014/main" id="{C6C45828-3BEB-BEF3-DB66-78956F4063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672" y="5143500"/>
            <a:ext cx="8069403" cy="4802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519438" flipH="1">
            <a:off x="15221979" y="-1575231"/>
            <a:ext cx="3796965" cy="34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38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849292">
            <a:off x="13163466" y="6418913"/>
            <a:ext cx="6172609" cy="3164865"/>
          </a:xfrm>
          <a:prstGeom prst="rect">
            <a:avLst/>
          </a:prstGeom>
        </p:spPr>
      </p:pic>
      <p:pic>
        <p:nvPicPr>
          <p:cNvPr id="7" name="Picture 32">
            <a:extLst>
              <a:ext uri="{FF2B5EF4-FFF2-40B4-BE49-F238E27FC236}">
                <a16:creationId xmlns:a16="http://schemas.microsoft.com/office/drawing/2014/main" id="{D83B0EAF-0D4C-84BE-DBC6-EC062604D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502165">
            <a:off x="3816059" y="5132243"/>
            <a:ext cx="1938465" cy="670538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41ACE23B-C3C1-C405-9EC2-6244148CA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02" y="5496232"/>
            <a:ext cx="8919624" cy="4722907"/>
          </a:xfrm>
          <a:prstGeom prst="roundRect">
            <a:avLst>
              <a:gd name="adj" fmla="val 505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080727">
            <a:off x="-2496333" y="7307429"/>
            <a:ext cx="6275962" cy="3115159"/>
          </a:xfrm>
          <a:prstGeom prst="rect">
            <a:avLst/>
          </a:prstGeom>
        </p:spPr>
      </p:pic>
      <p:pic>
        <p:nvPicPr>
          <p:cNvPr id="4" name="Hình ảnh 3" descr="Ảnh có chứa người, con người, nhóm&#10;&#10;Mô tả được tạo tự động">
            <a:extLst>
              <a:ext uri="{FF2B5EF4-FFF2-40B4-BE49-F238E27FC236}">
                <a16:creationId xmlns:a16="http://schemas.microsoft.com/office/drawing/2014/main" id="{70D3C80E-65F0-50F6-F6ED-BEF0A67639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5" y="313406"/>
            <a:ext cx="8336887" cy="5971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Hình ảnh 13" descr="Ảnh có chứa người, cỏ, ngoài trời, con người&#10;&#10;Mô tả được tạo tự động">
            <a:extLst>
              <a:ext uri="{FF2B5EF4-FFF2-40B4-BE49-F238E27FC236}">
                <a16:creationId xmlns:a16="http://schemas.microsoft.com/office/drawing/2014/main" id="{312AA98A-18E7-D6D8-383A-0D49D92AE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42" y="313405"/>
            <a:ext cx="8268304" cy="48840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27207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4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33627">
            <a:off x="15385606" y="8871193"/>
            <a:ext cx="3275927" cy="126272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660956">
            <a:off x="-473497" y="471165"/>
            <a:ext cx="4394521" cy="202947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078510" flipH="1">
            <a:off x="15125086" y="266140"/>
            <a:ext cx="3796965" cy="3451786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11DB3B-C979-E88C-68C4-6B4D92814DC6}"/>
              </a:ext>
            </a:extLst>
          </p:cNvPr>
          <p:cNvSpPr txBox="1"/>
          <p:nvPr/>
        </p:nvSpPr>
        <p:spPr>
          <a:xfrm>
            <a:off x="932497" y="627052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Liên hệ bản thân</a:t>
            </a:r>
            <a:endParaRPr lang="en-US" sz="7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41B1B9A-D171-99A3-F99C-7CD00AB76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2460830" flipH="1">
            <a:off x="12954428" y="-1000976"/>
            <a:ext cx="3796965" cy="3451786"/>
          </a:xfrm>
          <a:prstGeom prst="rect">
            <a:avLst/>
          </a:prstGeom>
        </p:spPr>
      </p:pic>
      <p:pic>
        <p:nvPicPr>
          <p:cNvPr id="8" name="Hình ảnh 7" descr="Ảnh có chứa văn bản, người, con người, đám đông&#10;&#10;Mô tả được tạo tự động">
            <a:extLst>
              <a:ext uri="{FF2B5EF4-FFF2-40B4-BE49-F238E27FC236}">
                <a16:creationId xmlns:a16="http://schemas.microsoft.com/office/drawing/2014/main" id="{2BA59098-5DA5-5565-1238-C123BC486F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1" y="2311785"/>
            <a:ext cx="9093337" cy="60584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Hình ảnh 13" descr="Ảnh có chứa văn bản, người&#10;&#10;Mô tả được tạo tự động">
            <a:extLst>
              <a:ext uri="{FF2B5EF4-FFF2-40B4-BE49-F238E27FC236}">
                <a16:creationId xmlns:a16="http://schemas.microsoft.com/office/drawing/2014/main" id="{289B9999-ACEC-7B7E-38E2-2015729E3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78" y="3899670"/>
            <a:ext cx="8117261" cy="5801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AE6D56C-3888-805C-D3A0-1189474EE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76305" flipH="1">
            <a:off x="-950745" y="8561107"/>
            <a:ext cx="3796965" cy="34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36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4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756711" flipH="1">
            <a:off x="-1458325" y="-1215741"/>
            <a:ext cx="3308044" cy="3007313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127929" y="-341696"/>
            <a:ext cx="16077376" cy="10924452"/>
            <a:chOff x="-90170" y="-34290"/>
            <a:chExt cx="6502400" cy="4418330"/>
          </a:xfrm>
        </p:grpSpPr>
        <p:sp>
          <p:nvSpPr>
            <p:cNvPr id="8" name="Freeform 8"/>
            <p:cNvSpPr/>
            <p:nvPr/>
          </p:nvSpPr>
          <p:spPr>
            <a:xfrm>
              <a:off x="-90170" y="-34290"/>
              <a:ext cx="6502400" cy="4418330"/>
            </a:xfrm>
            <a:custGeom>
              <a:avLst/>
              <a:gdLst/>
              <a:ahLst/>
              <a:cxnLst/>
              <a:rect l="l" t="t" r="r" b="b"/>
              <a:pathLst>
                <a:path w="6502400" h="4418330">
                  <a:moveTo>
                    <a:pt x="158750" y="53340"/>
                  </a:moveTo>
                  <a:cubicBezTo>
                    <a:pt x="297180" y="53340"/>
                    <a:pt x="3750310" y="106680"/>
                    <a:pt x="4424680" y="53340"/>
                  </a:cubicBezTo>
                  <a:cubicBezTo>
                    <a:pt x="5099050" y="0"/>
                    <a:pt x="6339840" y="74930"/>
                    <a:pt x="6421120" y="77470"/>
                  </a:cubicBezTo>
                  <a:cubicBezTo>
                    <a:pt x="6502400" y="80010"/>
                    <a:pt x="6286500" y="3578860"/>
                    <a:pt x="6249670" y="3973830"/>
                  </a:cubicBezTo>
                  <a:cubicBezTo>
                    <a:pt x="6224270" y="4254500"/>
                    <a:pt x="271780" y="4418330"/>
                    <a:pt x="135890" y="4391660"/>
                  </a:cubicBezTo>
                  <a:cubicBezTo>
                    <a:pt x="0" y="4364990"/>
                    <a:pt x="210820" y="1699260"/>
                    <a:pt x="158750" y="1267460"/>
                  </a:cubicBezTo>
                  <a:cubicBezTo>
                    <a:pt x="106680" y="835660"/>
                    <a:pt x="158750" y="53340"/>
                    <a:pt x="158750" y="53340"/>
                  </a:cubicBezTo>
                  <a:close/>
                </a:path>
              </a:pathLst>
            </a:custGeom>
            <a:blipFill>
              <a:blip r:embed="rId4"/>
              <a:stretch>
                <a:fillRect l="-37112" t="-99736" r="-1420" b="-99413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791857" y="-1136523"/>
            <a:ext cx="4688475" cy="21652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8269489">
            <a:off x="13850455" y="7214511"/>
            <a:ext cx="6317837" cy="374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436" r="7311"/>
          <a:stretch>
            <a:fillRect/>
          </a:stretch>
        </p:blipFill>
        <p:spPr>
          <a:xfrm>
            <a:off x="3107796" y="5176592"/>
            <a:ext cx="12006194" cy="651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FFE3BB-056C-3731-88E1-393D9E1EA389}"/>
              </a:ext>
            </a:extLst>
          </p:cNvPr>
          <p:cNvSpPr txBox="1"/>
          <p:nvPr/>
        </p:nvSpPr>
        <p:spPr>
          <a:xfrm>
            <a:off x="3352800" y="3678709"/>
            <a:ext cx="12115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/>
              <a:t>Thanks for watching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8C3C17D8-C4D0-A2DD-031B-C06E7CAC1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flipH="1">
            <a:off x="1752218" y="8258511"/>
            <a:ext cx="2845659" cy="2586963"/>
          </a:xfrm>
          <a:prstGeom prst="rect">
            <a:avLst/>
          </a:prstGeo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D70408E9-1230-AA2C-0204-A798F25A5B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828314">
            <a:off x="-130033" y="7839433"/>
            <a:ext cx="2845659" cy="2586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36" r="7311"/>
          <a:stretch>
            <a:fillRect/>
          </a:stretch>
        </p:blipFill>
        <p:spPr>
          <a:xfrm flipV="1">
            <a:off x="902653" y="1090965"/>
            <a:ext cx="3147694" cy="18866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" y="7620"/>
            <a:ext cx="4648200" cy="1290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07"/>
              </a:lnSpc>
            </a:pPr>
            <a:r>
              <a:rPr lang="en-US" sz="8000" dirty="0">
                <a:solidFill>
                  <a:srgbClr val="32768A"/>
                </a:solidFill>
                <a:latin typeface="+mj-lt"/>
              </a:rPr>
              <a:t>Văn </a:t>
            </a:r>
            <a:r>
              <a:rPr lang="en-US" sz="8000" dirty="0" err="1">
                <a:solidFill>
                  <a:srgbClr val="32768A"/>
                </a:solidFill>
                <a:latin typeface="+mj-lt"/>
              </a:rPr>
              <a:t>hóa</a:t>
            </a:r>
            <a:endParaRPr lang="en-US" sz="8000" dirty="0">
              <a:solidFill>
                <a:srgbClr val="32768A"/>
              </a:solidFill>
              <a:latin typeface="+mj-lt"/>
            </a:endParaRPr>
          </a:p>
        </p:txBody>
      </p:sp>
      <p:pic>
        <p:nvPicPr>
          <p:cNvPr id="1026" name="Picture 2" descr="Cảm nhận về khổ 1 và khổ 2 bài thơ Ông đồ của Vũ Đình Liên">
            <a:extLst>
              <a:ext uri="{FF2B5EF4-FFF2-40B4-BE49-F238E27FC236}">
                <a16:creationId xmlns:a16="http://schemas.microsoft.com/office/drawing/2014/main" id="{9FE885A9-16DE-396C-81E4-F88ACB0D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14500"/>
            <a:ext cx="14097000" cy="79217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7176">
            <a:off x="1277070" y="169511"/>
            <a:ext cx="4428494" cy="26248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850700">
            <a:off x="12647632" y="6223781"/>
            <a:ext cx="5626286" cy="5985410"/>
          </a:xfrm>
          <a:prstGeom prst="rect">
            <a:avLst/>
          </a:prstGeom>
        </p:spPr>
      </p:pic>
      <p:pic>
        <p:nvPicPr>
          <p:cNvPr id="3078" name="Picture 6" descr="Top 11 bài Tả hình ảnh bác nông dân đang làm việc 2023 hay nhất">
            <a:extLst>
              <a:ext uri="{FF2B5EF4-FFF2-40B4-BE49-F238E27FC236}">
                <a16:creationId xmlns:a16="http://schemas.microsoft.com/office/drawing/2014/main" id="{CD477476-ECFF-32F0-099A-A48FEF5DA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395" y="-243840"/>
            <a:ext cx="9558845" cy="541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074" name="Picture 2" descr="Hãy tả lại hình ảnh bác nông dân đang làm việc ngoài đồng - Sách Giải">
            <a:extLst>
              <a:ext uri="{FF2B5EF4-FFF2-40B4-BE49-F238E27FC236}">
                <a16:creationId xmlns:a16="http://schemas.microsoft.com/office/drawing/2014/main" id="{839D96B0-AAC4-3E56-96F3-6D7BD0FB9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9" t="-6053" r="769" b="6053"/>
          <a:stretch/>
        </p:blipFill>
        <p:spPr bwMode="auto">
          <a:xfrm>
            <a:off x="228600" y="3695700"/>
            <a:ext cx="9684348" cy="6218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4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0939">
            <a:off x="8745735" y="-2422883"/>
            <a:ext cx="10023185" cy="1566122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79287" y="-300731"/>
            <a:ext cx="3901024" cy="222713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502165">
            <a:off x="4398247" y="4964869"/>
            <a:ext cx="1376309" cy="4760818"/>
          </a:xfrm>
          <a:prstGeom prst="rect">
            <a:avLst/>
          </a:prstGeom>
        </p:spPr>
      </p:pic>
      <p:pic>
        <p:nvPicPr>
          <p:cNvPr id="2056" name="Picture 8" descr="Ký ức khó quên về phong trào &quot;Bình dân học vụ&quot; | VTV.VN">
            <a:extLst>
              <a:ext uri="{FF2B5EF4-FFF2-40B4-BE49-F238E27FC236}">
                <a16:creationId xmlns:a16="http://schemas.microsoft.com/office/drawing/2014/main" id="{13356969-AAB9-38F1-B9C6-90C00AF7D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"/>
            <a:ext cx="8496405" cy="65531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70 năm không ngừng tiến tới xã hội học tập suốt đời">
            <a:extLst>
              <a:ext uri="{FF2B5EF4-FFF2-40B4-BE49-F238E27FC236}">
                <a16:creationId xmlns:a16="http://schemas.microsoft.com/office/drawing/2014/main" id="{986A85BD-CF4A-42A2-38D3-C7B05E763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73" y="3429000"/>
            <a:ext cx="8458201" cy="65531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793964-9BA4-4FC5-FF67-9A1E47169AFA}"/>
              </a:ext>
            </a:extLst>
          </p:cNvPr>
          <p:cNvSpPr txBox="1"/>
          <p:nvPr/>
        </p:nvSpPr>
        <p:spPr>
          <a:xfrm>
            <a:off x="11582400" y="812834"/>
            <a:ext cx="6204227" cy="138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607"/>
              </a:lnSpc>
            </a:pPr>
            <a:r>
              <a:rPr lang="en-US" sz="8000" dirty="0" err="1">
                <a:solidFill>
                  <a:srgbClr val="32768A"/>
                </a:solidFill>
                <a:latin typeface="+mj-lt"/>
              </a:rPr>
              <a:t>Xóa</a:t>
            </a:r>
            <a:r>
              <a:rPr lang="en-US" sz="8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8000" dirty="0" err="1">
                <a:solidFill>
                  <a:srgbClr val="32768A"/>
                </a:solidFill>
                <a:latin typeface="+mj-lt"/>
              </a:rPr>
              <a:t>mù</a:t>
            </a:r>
            <a:r>
              <a:rPr lang="en-US" sz="8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8000" dirty="0" err="1">
                <a:solidFill>
                  <a:srgbClr val="32768A"/>
                </a:solidFill>
                <a:latin typeface="+mj-lt"/>
              </a:rPr>
              <a:t>chữ</a:t>
            </a:r>
            <a:endParaRPr lang="en-US" sz="8000" dirty="0">
              <a:solidFill>
                <a:srgbClr val="32768A"/>
              </a:solidFill>
              <a:latin typeface="+mj-lt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142738">
            <a:off x="8545441" y="7497475"/>
            <a:ext cx="1372837" cy="4171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78238">
            <a:off x="-1141384" y="6428370"/>
            <a:ext cx="5794908" cy="330836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rot="-571679">
            <a:off x="14594741" y="998641"/>
            <a:ext cx="2718406" cy="3134140"/>
            <a:chOff x="0" y="0"/>
            <a:chExt cx="3624541" cy="417885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7757"/>
            <a:stretch>
              <a:fillRect/>
            </a:stretch>
          </p:blipFill>
          <p:spPr>
            <a:xfrm rot="-2326901" flipH="1" flipV="1">
              <a:off x="646348" y="412310"/>
              <a:ext cx="2331845" cy="2884593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4153912">
              <a:off x="1302372" y="3180065"/>
              <a:ext cx="669925" cy="1012250"/>
            </a:xfrm>
            <a:prstGeom prst="rect">
              <a:avLst/>
            </a:prstGeom>
          </p:spPr>
        </p:pic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315442">
            <a:off x="6187228" y="-563400"/>
            <a:ext cx="5391040" cy="27641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BD1E0B-057F-2E11-ECF1-CE2561A54080}"/>
              </a:ext>
            </a:extLst>
          </p:cNvPr>
          <p:cNvSpPr txBox="1"/>
          <p:nvPr/>
        </p:nvSpPr>
        <p:spPr>
          <a:xfrm>
            <a:off x="11064240" y="676678"/>
            <a:ext cx="4552835" cy="138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607"/>
              </a:lnSpc>
            </a:pPr>
            <a:r>
              <a:rPr lang="en-US" sz="8000" dirty="0" err="1">
                <a:solidFill>
                  <a:srgbClr val="32768A"/>
                </a:solidFill>
                <a:latin typeface="+mj-lt"/>
              </a:rPr>
              <a:t>Hệ</a:t>
            </a:r>
            <a:r>
              <a:rPr lang="en-US" sz="8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8000" dirty="0" err="1">
                <a:solidFill>
                  <a:srgbClr val="32768A"/>
                </a:solidFill>
                <a:latin typeface="+mj-lt"/>
              </a:rPr>
              <a:t>thống</a:t>
            </a:r>
            <a:endParaRPr lang="en-US" sz="8000" dirty="0">
              <a:solidFill>
                <a:srgbClr val="32768A"/>
              </a:solidFill>
              <a:latin typeface="+mj-lt"/>
            </a:endParaRPr>
          </a:p>
        </p:txBody>
      </p:sp>
      <p:pic>
        <p:nvPicPr>
          <p:cNvPr id="4100" name="Picture 4" descr="Bản Sắc Văn Hóa Dân Tộc Là gì? Đặc Trưng, Biểu Hiện, Ý Nghĩa Bản Sắc Dân  Tộc Việt Nam">
            <a:extLst>
              <a:ext uri="{FF2B5EF4-FFF2-40B4-BE49-F238E27FC236}">
                <a16:creationId xmlns:a16="http://schemas.microsoft.com/office/drawing/2014/main" id="{2ADFA3B8-45AD-A76A-701C-446F3C85E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381500"/>
            <a:ext cx="9389010" cy="55828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098" name="Picture 2" descr="Văn hóa là gì? Đặc trưng, chức năng và vai trò của văn hóa?">
            <a:extLst>
              <a:ext uri="{FF2B5EF4-FFF2-40B4-BE49-F238E27FC236}">
                <a16:creationId xmlns:a16="http://schemas.microsoft.com/office/drawing/2014/main" id="{514D88FC-D3FD-6AC0-1E95-78DA5FD2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67" y="571501"/>
            <a:ext cx="9582036" cy="64008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ãy giải thích câu tục ngữ Uống nước nhớ nguồn. - TKBooks">
            <a:extLst>
              <a:ext uri="{FF2B5EF4-FFF2-40B4-BE49-F238E27FC236}">
                <a16:creationId xmlns:a16="http://schemas.microsoft.com/office/drawing/2014/main" id="{3DF70233-3A0C-23F6-3E44-A243EFB2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5073725"/>
            <a:ext cx="9576602" cy="49530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8238">
            <a:off x="-119275" y="6199770"/>
            <a:ext cx="5794908" cy="330836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rot="6429942" flipH="1">
            <a:off x="10638749" y="-444538"/>
            <a:ext cx="2898716" cy="4107224"/>
            <a:chOff x="0" y="0"/>
            <a:chExt cx="3624541" cy="417885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757"/>
            <a:stretch>
              <a:fillRect/>
            </a:stretch>
          </p:blipFill>
          <p:spPr>
            <a:xfrm rot="-2326901" flipH="1" flipV="1">
              <a:off x="646348" y="412310"/>
              <a:ext cx="2331845" cy="2884593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4153912">
              <a:off x="1302372" y="3180065"/>
              <a:ext cx="669925" cy="1012250"/>
            </a:xfrm>
            <a:prstGeom prst="rect">
              <a:avLst/>
            </a:prstGeom>
          </p:spPr>
        </p:pic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315442">
            <a:off x="5183824" y="2055399"/>
            <a:ext cx="5391040" cy="27641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BD1E0B-057F-2E11-ECF1-CE2561A54080}"/>
              </a:ext>
            </a:extLst>
          </p:cNvPr>
          <p:cNvSpPr txBox="1"/>
          <p:nvPr/>
        </p:nvSpPr>
        <p:spPr>
          <a:xfrm>
            <a:off x="13195299" y="2565710"/>
            <a:ext cx="45528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 err="1">
                <a:solidFill>
                  <a:srgbClr val="32768A"/>
                </a:solidFill>
                <a:latin typeface="+mj-lt"/>
              </a:rPr>
              <a:t>Giá</a:t>
            </a:r>
            <a:r>
              <a:rPr lang="en-US" sz="8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8000" dirty="0" err="1">
                <a:solidFill>
                  <a:srgbClr val="32768A"/>
                </a:solidFill>
                <a:latin typeface="+mj-lt"/>
              </a:rPr>
              <a:t>trị</a:t>
            </a:r>
            <a:endParaRPr lang="en-US" sz="8000" dirty="0">
              <a:solidFill>
                <a:srgbClr val="32768A"/>
              </a:solidFill>
              <a:latin typeface="+mj-lt"/>
            </a:endParaRPr>
          </a:p>
        </p:txBody>
      </p:sp>
      <p:pic>
        <p:nvPicPr>
          <p:cNvPr id="5122" name="Picture 2" descr="Những cách thức tham gia cứu trợ dân vùng lũ lụt phổ biến trên thế giới">
            <a:extLst>
              <a:ext uri="{FF2B5EF4-FFF2-40B4-BE49-F238E27FC236}">
                <a16:creationId xmlns:a16="http://schemas.microsoft.com/office/drawing/2014/main" id="{25CB8ADE-09E6-372F-6329-98CE03BCE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80566"/>
            <a:ext cx="8458200" cy="563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662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519. 🌟 Nhân sinh quan của người Việt trong dòng văn hóa dân gian – Lược Sử  Tộc Việt">
            <a:extLst>
              <a:ext uri="{FF2B5EF4-FFF2-40B4-BE49-F238E27FC236}">
                <a16:creationId xmlns:a16="http://schemas.microsoft.com/office/drawing/2014/main" id="{12E23105-558C-3076-311B-37CABC813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120639"/>
            <a:ext cx="11299680" cy="4929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8238">
            <a:off x="-1141384" y="6428370"/>
            <a:ext cx="5794908" cy="330836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rot="-571679">
            <a:off x="14695535" y="1783131"/>
            <a:ext cx="2718406" cy="3134140"/>
            <a:chOff x="0" y="0"/>
            <a:chExt cx="3624541" cy="417885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757"/>
            <a:stretch>
              <a:fillRect/>
            </a:stretch>
          </p:blipFill>
          <p:spPr>
            <a:xfrm rot="-2326901" flipH="1" flipV="1">
              <a:off x="646348" y="412310"/>
              <a:ext cx="2331845" cy="2884593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4153912">
              <a:off x="1302372" y="3180065"/>
              <a:ext cx="669925" cy="1012250"/>
            </a:xfrm>
            <a:prstGeom prst="rect">
              <a:avLst/>
            </a:prstGeom>
          </p:spPr>
        </p:pic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315442">
            <a:off x="6187228" y="-563400"/>
            <a:ext cx="5391040" cy="27641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BD1E0B-057F-2E11-ECF1-CE2561A54080}"/>
              </a:ext>
            </a:extLst>
          </p:cNvPr>
          <p:cNvSpPr txBox="1"/>
          <p:nvPr/>
        </p:nvSpPr>
        <p:spPr>
          <a:xfrm>
            <a:off x="11088427" y="1026290"/>
            <a:ext cx="4966311" cy="138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607"/>
              </a:lnSpc>
            </a:pPr>
            <a:r>
              <a:rPr lang="en-US" sz="8000" dirty="0" err="1">
                <a:solidFill>
                  <a:srgbClr val="32768A"/>
                </a:solidFill>
                <a:latin typeface="+mj-lt"/>
              </a:rPr>
              <a:t>Nhân</a:t>
            </a:r>
            <a:r>
              <a:rPr lang="en-US" sz="8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8000" dirty="0" err="1">
                <a:solidFill>
                  <a:srgbClr val="32768A"/>
                </a:solidFill>
                <a:latin typeface="+mj-lt"/>
              </a:rPr>
              <a:t>sinh</a:t>
            </a:r>
            <a:endParaRPr lang="en-US" sz="8000" dirty="0">
              <a:solidFill>
                <a:srgbClr val="32768A"/>
              </a:solidFill>
              <a:latin typeface="+mj-lt"/>
            </a:endParaRPr>
          </a:p>
        </p:txBody>
      </p:sp>
      <p:pic>
        <p:nvPicPr>
          <p:cNvPr id="7170" name="Picture 2" descr="Giá trị nhân sinh: Tâm và lực của một quốc gia">
            <a:extLst>
              <a:ext uri="{FF2B5EF4-FFF2-40B4-BE49-F238E27FC236}">
                <a16:creationId xmlns:a16="http://schemas.microsoft.com/office/drawing/2014/main" id="{97EB54F3-EA16-8567-19F3-24DA2E4F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36" y="640409"/>
            <a:ext cx="8246364" cy="6184773"/>
          </a:xfrm>
          <a:prstGeom prst="roundRect">
            <a:avLst>
              <a:gd name="adj" fmla="val 197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25771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78238">
            <a:off x="-1141384" y="6428370"/>
            <a:ext cx="5794908" cy="330836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rot="-571679">
            <a:off x="14249859" y="1392682"/>
            <a:ext cx="2670135" cy="2346054"/>
            <a:chOff x="0" y="0"/>
            <a:chExt cx="3624541" cy="417885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7757"/>
            <a:stretch>
              <a:fillRect/>
            </a:stretch>
          </p:blipFill>
          <p:spPr>
            <a:xfrm rot="-2326901" flipH="1" flipV="1">
              <a:off x="646348" y="412310"/>
              <a:ext cx="2331845" cy="2884593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4153912">
              <a:off x="1302372" y="3180065"/>
              <a:ext cx="669925" cy="1012250"/>
            </a:xfrm>
            <a:prstGeom prst="rect">
              <a:avLst/>
            </a:prstGeom>
          </p:spPr>
        </p:pic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315442">
            <a:off x="6187228" y="-563400"/>
            <a:ext cx="5391040" cy="27641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BD1E0B-057F-2E11-ECF1-CE2561A54080}"/>
              </a:ext>
            </a:extLst>
          </p:cNvPr>
          <p:cNvSpPr txBox="1"/>
          <p:nvPr/>
        </p:nvSpPr>
        <p:spPr>
          <a:xfrm>
            <a:off x="11797689" y="905776"/>
            <a:ext cx="4552835" cy="138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607"/>
              </a:lnSpc>
            </a:pPr>
            <a:r>
              <a:rPr lang="en-US" sz="8000" dirty="0" err="1">
                <a:solidFill>
                  <a:srgbClr val="32768A"/>
                </a:solidFill>
                <a:latin typeface="+mj-lt"/>
              </a:rPr>
              <a:t>Lịch</a:t>
            </a:r>
            <a:r>
              <a:rPr lang="en-US" sz="8000" dirty="0">
                <a:solidFill>
                  <a:srgbClr val="32768A"/>
                </a:solidFill>
                <a:latin typeface="+mj-lt"/>
              </a:rPr>
              <a:t> </a:t>
            </a:r>
            <a:r>
              <a:rPr lang="en-US" sz="8000" dirty="0" err="1">
                <a:solidFill>
                  <a:srgbClr val="32768A"/>
                </a:solidFill>
                <a:latin typeface="+mj-lt"/>
              </a:rPr>
              <a:t>sử</a:t>
            </a:r>
            <a:endParaRPr lang="en-US" sz="8000" dirty="0">
              <a:solidFill>
                <a:srgbClr val="32768A"/>
              </a:solidFill>
              <a:latin typeface="+mj-lt"/>
            </a:endParaRPr>
          </a:p>
        </p:txBody>
      </p:sp>
      <p:pic>
        <p:nvPicPr>
          <p:cNvPr id="6152" name="Picture 8" descr="Quảng Bình: Rộn ràng Lễ hội đua thuyền mừng Tết Độc lập | Báo Dân trí">
            <a:extLst>
              <a:ext uri="{FF2B5EF4-FFF2-40B4-BE49-F238E27FC236}">
                <a16:creationId xmlns:a16="http://schemas.microsoft.com/office/drawing/2014/main" id="{707371C5-3865-6549-2669-C87A6675D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574" y="3659822"/>
            <a:ext cx="9651323" cy="6424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30 hình ảnh Tết 2023 full HD đẹp, sum vầy, ý nghĩa nhất">
            <a:extLst>
              <a:ext uri="{FF2B5EF4-FFF2-40B4-BE49-F238E27FC236}">
                <a16:creationId xmlns:a16="http://schemas.microsoft.com/office/drawing/2014/main" id="{73ED2ADF-F0D6-AD94-212F-2A51638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18" y="1111919"/>
            <a:ext cx="8219184" cy="5305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562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4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33627">
            <a:off x="15385606" y="8871193"/>
            <a:ext cx="3275927" cy="126272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660956">
            <a:off x="-473497" y="471165"/>
            <a:ext cx="4394521" cy="202947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662FA27-4F08-693C-CE0C-9A375761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79037"/>
            <a:ext cx="8382000" cy="4714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3769EA5-A0C8-9AA7-C7B8-E1892A62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626" y="1500673"/>
            <a:ext cx="9150652" cy="52158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CEDC62-1030-7F75-704F-10EB76BE8EEE}"/>
              </a:ext>
            </a:extLst>
          </p:cNvPr>
          <p:cNvSpPr txBox="1"/>
          <p:nvPr/>
        </p:nvSpPr>
        <p:spPr>
          <a:xfrm>
            <a:off x="397140" y="1028700"/>
            <a:ext cx="87730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 err="1">
                <a:latin typeface="Pecita Bold"/>
              </a:rPr>
              <a:t>Nền</a:t>
            </a:r>
            <a:r>
              <a:rPr lang="en-US" sz="8000" dirty="0">
                <a:latin typeface="Pecita Bold"/>
              </a:rPr>
              <a:t> </a:t>
            </a:r>
            <a:r>
              <a:rPr lang="en-US" sz="8000" dirty="0" err="1">
                <a:latin typeface="Pecita Bold"/>
              </a:rPr>
              <a:t>tảng</a:t>
            </a:r>
            <a:r>
              <a:rPr lang="en-US" sz="8000" dirty="0">
                <a:latin typeface="Pecita Bold"/>
              </a:rPr>
              <a:t> </a:t>
            </a:r>
            <a:r>
              <a:rPr lang="en-US" sz="8000" dirty="0" err="1">
                <a:latin typeface="Pecita Bold"/>
              </a:rPr>
              <a:t>tinh</a:t>
            </a:r>
            <a:r>
              <a:rPr lang="en-US" sz="8000" dirty="0">
                <a:latin typeface="Pecita Bold"/>
              </a:rPr>
              <a:t> </a:t>
            </a:r>
            <a:r>
              <a:rPr lang="en-US" sz="8000" dirty="0" err="1">
                <a:latin typeface="Pecita Bold"/>
              </a:rPr>
              <a:t>thần</a:t>
            </a:r>
            <a:endParaRPr lang="en-US" sz="8000" dirty="0">
              <a:latin typeface="Pecita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519438" flipH="1">
            <a:off x="15769669" y="-498676"/>
            <a:ext cx="3796965" cy="34517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-1371600" y="8072112"/>
            <a:ext cx="3567960" cy="32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128</Words>
  <Application>Microsoft Office PowerPoint</Application>
  <PresentationFormat>Custom</PresentationFormat>
  <Paragraphs>25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Pecita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mòng két Vàng và Màu đỏ son nhạt Vẽ tay Phương pháp batik Kỹ thuật văn hóa nghệ thuật Nghệ thuật trực quan Bản thuyết trình</dc:title>
  <cp:lastModifiedBy>nguyễn hùng</cp:lastModifiedBy>
  <cp:revision>13</cp:revision>
  <dcterms:created xsi:type="dcterms:W3CDTF">2006-08-16T00:00:00Z</dcterms:created>
  <dcterms:modified xsi:type="dcterms:W3CDTF">2023-04-11T09:20:45Z</dcterms:modified>
  <dc:identifier>DAFfmtXZ-gc</dc:identifier>
</cp:coreProperties>
</file>